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8" r:id="rId4"/>
    <p:sldId id="267" r:id="rId5"/>
    <p:sldId id="257" r:id="rId6"/>
    <p:sldId id="258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9DA13-A352-6B46-8C89-8A7428ED37CE}" v="93" dt="2024-05-21T19:07:35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/>
    <p:restoredTop sz="94643"/>
  </p:normalViewPr>
  <p:slideViewPr>
    <p:cSldViewPr snapToGrid="0">
      <p:cViewPr varScale="1">
        <p:scale>
          <a:sx n="104" d="100"/>
          <a:sy n="104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BC3F6-2A93-4C40-B213-7C652B50996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5E10D4-4321-4839-99FB-B24895341D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Terminal </a:t>
          </a:r>
        </a:p>
      </dgm:t>
    </dgm:pt>
    <dgm:pt modelId="{43C1E85F-F8FC-45D3-8A0C-0D0381F8EC0B}" type="parTrans" cxnId="{1D5C4124-1A80-44FD-92CA-1FD9CA7EE1E6}">
      <dgm:prSet/>
      <dgm:spPr/>
      <dgm:t>
        <a:bodyPr/>
        <a:lstStyle/>
        <a:p>
          <a:endParaRPr lang="en-US"/>
        </a:p>
      </dgm:t>
    </dgm:pt>
    <dgm:pt modelId="{FDE29D5C-61FE-4148-8B9D-42237B20B1EC}" type="sibTrans" cxnId="{1D5C4124-1A80-44FD-92CA-1FD9CA7EE1E6}">
      <dgm:prSet/>
      <dgm:spPr/>
      <dgm:t>
        <a:bodyPr/>
        <a:lstStyle/>
        <a:p>
          <a:endParaRPr lang="en-US"/>
        </a:p>
      </dgm:t>
    </dgm:pt>
    <dgm:pt modelId="{A18F30EC-F1C9-41B3-9BCD-EC58563255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Generated ballgown files</a:t>
          </a:r>
        </a:p>
      </dgm:t>
    </dgm:pt>
    <dgm:pt modelId="{8289F68A-E517-4432-A2A1-DEF9277629A8}" type="parTrans" cxnId="{945BE077-A22A-4EC4-A19B-803E07711022}">
      <dgm:prSet/>
      <dgm:spPr/>
      <dgm:t>
        <a:bodyPr/>
        <a:lstStyle/>
        <a:p>
          <a:endParaRPr lang="en-US"/>
        </a:p>
      </dgm:t>
    </dgm:pt>
    <dgm:pt modelId="{1EF3EB41-92CC-448A-8725-C60C42BD6ACA}" type="sibTrans" cxnId="{945BE077-A22A-4EC4-A19B-803E07711022}">
      <dgm:prSet/>
      <dgm:spPr/>
      <dgm:t>
        <a:bodyPr/>
        <a:lstStyle/>
        <a:p>
          <a:endParaRPr lang="en-US"/>
        </a:p>
      </dgm:t>
    </dgm:pt>
    <dgm:pt modelId="{32FF1A02-B350-4ED6-8C78-0F228A860F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R-Studio</a:t>
          </a:r>
        </a:p>
      </dgm:t>
    </dgm:pt>
    <dgm:pt modelId="{210BAA6B-E1EB-4430-92A3-B0056311543D}" type="parTrans" cxnId="{EEA84716-2F88-4A58-A443-69E38D607356}">
      <dgm:prSet/>
      <dgm:spPr/>
      <dgm:t>
        <a:bodyPr/>
        <a:lstStyle/>
        <a:p>
          <a:endParaRPr lang="en-US"/>
        </a:p>
      </dgm:t>
    </dgm:pt>
    <dgm:pt modelId="{76B002E2-DE0A-478B-A9CE-A5EF208CFC03}" type="sibTrans" cxnId="{EEA84716-2F88-4A58-A443-69E38D607356}">
      <dgm:prSet/>
      <dgm:spPr/>
      <dgm:t>
        <a:bodyPr/>
        <a:lstStyle/>
        <a:p>
          <a:endParaRPr lang="en-US"/>
        </a:p>
      </dgm:t>
    </dgm:pt>
    <dgm:pt modelId="{94FFFDD1-D29D-4D29-A153-EDF6FD8A45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Used files generated through terminal</a:t>
          </a:r>
        </a:p>
        <a:p>
          <a:pPr>
            <a:lnSpc>
              <a:spcPct val="100000"/>
            </a:lnSpc>
          </a:pPr>
          <a:r>
            <a:rPr lang="en-US" dirty="0"/>
            <a:t>- Produced multiple visualizations to help interpret/analyze the data</a:t>
          </a:r>
        </a:p>
        <a:p>
          <a:pPr>
            <a:lnSpc>
              <a:spcPct val="100000"/>
            </a:lnSpc>
          </a:pPr>
          <a:r>
            <a:rPr lang="en-US" dirty="0"/>
            <a:t>- Tables and Graphs </a:t>
          </a:r>
        </a:p>
      </dgm:t>
    </dgm:pt>
    <dgm:pt modelId="{E823577D-FA09-4756-941E-CC391DD14F68}" type="parTrans" cxnId="{724E3B56-9D78-4BC9-8732-4002C7559993}">
      <dgm:prSet/>
      <dgm:spPr/>
      <dgm:t>
        <a:bodyPr/>
        <a:lstStyle/>
        <a:p>
          <a:endParaRPr lang="en-US"/>
        </a:p>
      </dgm:t>
    </dgm:pt>
    <dgm:pt modelId="{D8CFE868-B1F9-4ED9-9F16-ADB443F83A70}" type="sibTrans" cxnId="{724E3B56-9D78-4BC9-8732-4002C7559993}">
      <dgm:prSet/>
      <dgm:spPr/>
      <dgm:t>
        <a:bodyPr/>
        <a:lstStyle/>
        <a:p>
          <a:endParaRPr lang="en-US"/>
        </a:p>
      </dgm:t>
    </dgm:pt>
    <dgm:pt modelId="{F75CA0A8-4888-46D8-8AB1-30386FC9F2B5}" type="pres">
      <dgm:prSet presAssocID="{61ABC3F6-2A93-4C40-B213-7C652B509962}" presName="root" presStyleCnt="0">
        <dgm:presLayoutVars>
          <dgm:dir/>
          <dgm:resizeHandles val="exact"/>
        </dgm:presLayoutVars>
      </dgm:prSet>
      <dgm:spPr/>
    </dgm:pt>
    <dgm:pt modelId="{4464B3B5-25A4-4B24-8BD7-04CBF2A77D42}" type="pres">
      <dgm:prSet presAssocID="{365E10D4-4321-4839-99FB-B24895341D85}" presName="compNode" presStyleCnt="0"/>
      <dgm:spPr/>
    </dgm:pt>
    <dgm:pt modelId="{5635BCDC-263B-448B-85C5-0697F9507C3E}" type="pres">
      <dgm:prSet presAssocID="{365E10D4-4321-4839-99FB-B24895341D85}" presName="iconRect" presStyleLbl="node1" presStyleIdx="0" presStyleCnt="2"/>
      <dgm:spPr>
        <a:ln>
          <a:noFill/>
        </a:ln>
      </dgm:spPr>
    </dgm:pt>
    <dgm:pt modelId="{E46A3BAC-0B33-42E0-A4A6-BF1A20BC18C6}" type="pres">
      <dgm:prSet presAssocID="{365E10D4-4321-4839-99FB-B24895341D85}" presName="iconSpace" presStyleCnt="0"/>
      <dgm:spPr/>
    </dgm:pt>
    <dgm:pt modelId="{2DED1D0F-7083-4E1E-BD02-6156CD7E1517}" type="pres">
      <dgm:prSet presAssocID="{365E10D4-4321-4839-99FB-B24895341D85}" presName="parTx" presStyleLbl="revTx" presStyleIdx="0" presStyleCnt="4">
        <dgm:presLayoutVars>
          <dgm:chMax val="0"/>
          <dgm:chPref val="0"/>
        </dgm:presLayoutVars>
      </dgm:prSet>
      <dgm:spPr/>
    </dgm:pt>
    <dgm:pt modelId="{BAB5FB9A-411C-4641-818A-F5B609683756}" type="pres">
      <dgm:prSet presAssocID="{365E10D4-4321-4839-99FB-B24895341D85}" presName="txSpace" presStyleCnt="0"/>
      <dgm:spPr/>
    </dgm:pt>
    <dgm:pt modelId="{E79297CA-1550-4116-AECF-D46E2F3DB59C}" type="pres">
      <dgm:prSet presAssocID="{365E10D4-4321-4839-99FB-B24895341D85}" presName="desTx" presStyleLbl="revTx" presStyleIdx="1" presStyleCnt="4">
        <dgm:presLayoutVars/>
      </dgm:prSet>
      <dgm:spPr/>
    </dgm:pt>
    <dgm:pt modelId="{E7FE39B8-4A14-47DD-A8A8-F1982EDC06F0}" type="pres">
      <dgm:prSet presAssocID="{FDE29D5C-61FE-4148-8B9D-42237B20B1EC}" presName="sibTrans" presStyleCnt="0"/>
      <dgm:spPr/>
    </dgm:pt>
    <dgm:pt modelId="{769374B5-5B48-4B72-B51E-E9D829FEDE6E}" type="pres">
      <dgm:prSet presAssocID="{32FF1A02-B350-4ED6-8C78-0F228A860FC9}" presName="compNode" presStyleCnt="0"/>
      <dgm:spPr/>
    </dgm:pt>
    <dgm:pt modelId="{C12B7771-7C51-4EC5-84C7-5F0E2FED56DF}" type="pres">
      <dgm:prSet presAssocID="{32FF1A02-B350-4ED6-8C78-0F228A860FC9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318D50B-709D-4391-85EA-6D52747FC7F2}" type="pres">
      <dgm:prSet presAssocID="{32FF1A02-B350-4ED6-8C78-0F228A860FC9}" presName="iconSpace" presStyleCnt="0"/>
      <dgm:spPr/>
    </dgm:pt>
    <dgm:pt modelId="{45E0EFEE-8998-4DAB-9160-9F86EF9D9A96}" type="pres">
      <dgm:prSet presAssocID="{32FF1A02-B350-4ED6-8C78-0F228A860FC9}" presName="parTx" presStyleLbl="revTx" presStyleIdx="2" presStyleCnt="4">
        <dgm:presLayoutVars>
          <dgm:chMax val="0"/>
          <dgm:chPref val="0"/>
        </dgm:presLayoutVars>
      </dgm:prSet>
      <dgm:spPr/>
    </dgm:pt>
    <dgm:pt modelId="{2A3076A7-6595-4A56-AA4A-6DDA4D318063}" type="pres">
      <dgm:prSet presAssocID="{32FF1A02-B350-4ED6-8C78-0F228A860FC9}" presName="txSpace" presStyleCnt="0"/>
      <dgm:spPr/>
    </dgm:pt>
    <dgm:pt modelId="{11540BDE-FD0A-4588-837A-986E75A44F8D}" type="pres">
      <dgm:prSet presAssocID="{32FF1A02-B350-4ED6-8C78-0F228A860FC9}" presName="desTx" presStyleLbl="revTx" presStyleIdx="3" presStyleCnt="4">
        <dgm:presLayoutVars/>
      </dgm:prSet>
      <dgm:spPr/>
    </dgm:pt>
  </dgm:ptLst>
  <dgm:cxnLst>
    <dgm:cxn modelId="{EEA84716-2F88-4A58-A443-69E38D607356}" srcId="{61ABC3F6-2A93-4C40-B213-7C652B509962}" destId="{32FF1A02-B350-4ED6-8C78-0F228A860FC9}" srcOrd="1" destOrd="0" parTransId="{210BAA6B-E1EB-4430-92A3-B0056311543D}" sibTransId="{76B002E2-DE0A-478B-A9CE-A5EF208CFC03}"/>
    <dgm:cxn modelId="{1D5C4124-1A80-44FD-92CA-1FD9CA7EE1E6}" srcId="{61ABC3F6-2A93-4C40-B213-7C652B509962}" destId="{365E10D4-4321-4839-99FB-B24895341D85}" srcOrd="0" destOrd="0" parTransId="{43C1E85F-F8FC-45D3-8A0C-0D0381F8EC0B}" sibTransId="{FDE29D5C-61FE-4148-8B9D-42237B20B1EC}"/>
    <dgm:cxn modelId="{724E3B56-9D78-4BC9-8732-4002C7559993}" srcId="{32FF1A02-B350-4ED6-8C78-0F228A860FC9}" destId="{94FFFDD1-D29D-4D29-A153-EDF6FD8A45FB}" srcOrd="0" destOrd="0" parTransId="{E823577D-FA09-4756-941E-CC391DD14F68}" sibTransId="{D8CFE868-B1F9-4ED9-9F16-ADB443F83A70}"/>
    <dgm:cxn modelId="{6A65066C-996F-417C-BC04-88A8630DF181}" type="presOf" srcId="{61ABC3F6-2A93-4C40-B213-7C652B509962}" destId="{F75CA0A8-4888-46D8-8AB1-30386FC9F2B5}" srcOrd="0" destOrd="0" presId="urn:microsoft.com/office/officeart/2018/5/layout/CenteredIconLabelDescriptionList"/>
    <dgm:cxn modelId="{945BE077-A22A-4EC4-A19B-803E07711022}" srcId="{365E10D4-4321-4839-99FB-B24895341D85}" destId="{A18F30EC-F1C9-41B3-9BCD-EC5856325556}" srcOrd="0" destOrd="0" parTransId="{8289F68A-E517-4432-A2A1-DEF9277629A8}" sibTransId="{1EF3EB41-92CC-448A-8725-C60C42BD6ACA}"/>
    <dgm:cxn modelId="{586E997B-DCF3-4A87-8465-AC55A452CE13}" type="presOf" srcId="{32FF1A02-B350-4ED6-8C78-0F228A860FC9}" destId="{45E0EFEE-8998-4DAB-9160-9F86EF9D9A96}" srcOrd="0" destOrd="0" presId="urn:microsoft.com/office/officeart/2018/5/layout/CenteredIconLabelDescriptionList"/>
    <dgm:cxn modelId="{0C02258D-61A5-4D3A-BA2E-C1DEA705D484}" type="presOf" srcId="{A18F30EC-F1C9-41B3-9BCD-EC5856325556}" destId="{E79297CA-1550-4116-AECF-D46E2F3DB59C}" srcOrd="0" destOrd="0" presId="urn:microsoft.com/office/officeart/2018/5/layout/CenteredIconLabelDescriptionList"/>
    <dgm:cxn modelId="{58578897-016A-48A9-94A9-E1D4F87666A1}" type="presOf" srcId="{94FFFDD1-D29D-4D29-A153-EDF6FD8A45FB}" destId="{11540BDE-FD0A-4588-837A-986E75A44F8D}" srcOrd="0" destOrd="0" presId="urn:microsoft.com/office/officeart/2018/5/layout/CenteredIconLabelDescriptionList"/>
    <dgm:cxn modelId="{27E8A1AB-7A95-4BB8-BCD1-F0C427AF47A0}" type="presOf" srcId="{365E10D4-4321-4839-99FB-B24895341D85}" destId="{2DED1D0F-7083-4E1E-BD02-6156CD7E1517}" srcOrd="0" destOrd="0" presId="urn:microsoft.com/office/officeart/2018/5/layout/CenteredIconLabelDescriptionList"/>
    <dgm:cxn modelId="{25B49332-8C00-4326-8844-AA198701E3CE}" type="presParOf" srcId="{F75CA0A8-4888-46D8-8AB1-30386FC9F2B5}" destId="{4464B3B5-25A4-4B24-8BD7-04CBF2A77D42}" srcOrd="0" destOrd="0" presId="urn:microsoft.com/office/officeart/2018/5/layout/CenteredIconLabelDescriptionList"/>
    <dgm:cxn modelId="{B77966A4-92FD-43BC-A9E2-BC714D2C9AB4}" type="presParOf" srcId="{4464B3B5-25A4-4B24-8BD7-04CBF2A77D42}" destId="{5635BCDC-263B-448B-85C5-0697F9507C3E}" srcOrd="0" destOrd="0" presId="urn:microsoft.com/office/officeart/2018/5/layout/CenteredIconLabelDescriptionList"/>
    <dgm:cxn modelId="{BD7A1E70-EF97-45A9-A1E7-358E5F399F5A}" type="presParOf" srcId="{4464B3B5-25A4-4B24-8BD7-04CBF2A77D42}" destId="{E46A3BAC-0B33-42E0-A4A6-BF1A20BC18C6}" srcOrd="1" destOrd="0" presId="urn:microsoft.com/office/officeart/2018/5/layout/CenteredIconLabelDescriptionList"/>
    <dgm:cxn modelId="{4044C768-AA80-4F5A-8BCC-8C29114EB834}" type="presParOf" srcId="{4464B3B5-25A4-4B24-8BD7-04CBF2A77D42}" destId="{2DED1D0F-7083-4E1E-BD02-6156CD7E1517}" srcOrd="2" destOrd="0" presId="urn:microsoft.com/office/officeart/2018/5/layout/CenteredIconLabelDescriptionList"/>
    <dgm:cxn modelId="{86D35D73-DD42-459B-9D81-129E6F24A979}" type="presParOf" srcId="{4464B3B5-25A4-4B24-8BD7-04CBF2A77D42}" destId="{BAB5FB9A-411C-4641-818A-F5B609683756}" srcOrd="3" destOrd="0" presId="urn:microsoft.com/office/officeart/2018/5/layout/CenteredIconLabelDescriptionList"/>
    <dgm:cxn modelId="{4D7DD6AC-6A65-40C8-9A05-7C99EABCCA59}" type="presParOf" srcId="{4464B3B5-25A4-4B24-8BD7-04CBF2A77D42}" destId="{E79297CA-1550-4116-AECF-D46E2F3DB59C}" srcOrd="4" destOrd="0" presId="urn:microsoft.com/office/officeart/2018/5/layout/CenteredIconLabelDescriptionList"/>
    <dgm:cxn modelId="{84A5D971-E597-4BFE-8829-26C0AC167961}" type="presParOf" srcId="{F75CA0A8-4888-46D8-8AB1-30386FC9F2B5}" destId="{E7FE39B8-4A14-47DD-A8A8-F1982EDC06F0}" srcOrd="1" destOrd="0" presId="urn:microsoft.com/office/officeart/2018/5/layout/CenteredIconLabelDescriptionList"/>
    <dgm:cxn modelId="{C9F69942-A572-4ABA-B90A-239419B0719F}" type="presParOf" srcId="{F75CA0A8-4888-46D8-8AB1-30386FC9F2B5}" destId="{769374B5-5B48-4B72-B51E-E9D829FEDE6E}" srcOrd="2" destOrd="0" presId="urn:microsoft.com/office/officeart/2018/5/layout/CenteredIconLabelDescriptionList"/>
    <dgm:cxn modelId="{9D515183-22CC-4BBF-9634-9357C1B2FAEE}" type="presParOf" srcId="{769374B5-5B48-4B72-B51E-E9D829FEDE6E}" destId="{C12B7771-7C51-4EC5-84C7-5F0E2FED56DF}" srcOrd="0" destOrd="0" presId="urn:microsoft.com/office/officeart/2018/5/layout/CenteredIconLabelDescriptionList"/>
    <dgm:cxn modelId="{90CC912C-8848-4865-BBDD-C0CB377127E8}" type="presParOf" srcId="{769374B5-5B48-4B72-B51E-E9D829FEDE6E}" destId="{E318D50B-709D-4391-85EA-6D52747FC7F2}" srcOrd="1" destOrd="0" presId="urn:microsoft.com/office/officeart/2018/5/layout/CenteredIconLabelDescriptionList"/>
    <dgm:cxn modelId="{68A9D794-4EEF-4CE6-93EA-6875E3DCF343}" type="presParOf" srcId="{769374B5-5B48-4B72-B51E-E9D829FEDE6E}" destId="{45E0EFEE-8998-4DAB-9160-9F86EF9D9A96}" srcOrd="2" destOrd="0" presId="urn:microsoft.com/office/officeart/2018/5/layout/CenteredIconLabelDescriptionList"/>
    <dgm:cxn modelId="{9345C110-174C-4E92-AA59-233093DB6D5E}" type="presParOf" srcId="{769374B5-5B48-4B72-B51E-E9D829FEDE6E}" destId="{2A3076A7-6595-4A56-AA4A-6DDA4D318063}" srcOrd="3" destOrd="0" presId="urn:microsoft.com/office/officeart/2018/5/layout/CenteredIconLabelDescriptionList"/>
    <dgm:cxn modelId="{D9DD0F8C-17EA-49CD-8FC6-37EE9BEE8DE1}" type="presParOf" srcId="{769374B5-5B48-4B72-B51E-E9D829FEDE6E}" destId="{11540BDE-FD0A-4588-837A-986E75A44F8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5BCDC-263B-448B-85C5-0697F9507C3E}">
      <dsp:nvSpPr>
        <dsp:cNvPr id="0" name=""/>
        <dsp:cNvSpPr/>
      </dsp:nvSpPr>
      <dsp:spPr>
        <a:xfrm>
          <a:off x="2169914" y="274346"/>
          <a:ext cx="1512000" cy="151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D1D0F-7083-4E1E-BD02-6156CD7E1517}">
      <dsp:nvSpPr>
        <dsp:cNvPr id="0" name=""/>
        <dsp:cNvSpPr/>
      </dsp:nvSpPr>
      <dsp:spPr>
        <a:xfrm>
          <a:off x="765914" y="194304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Terminal </a:t>
          </a:r>
        </a:p>
      </dsp:txBody>
      <dsp:txXfrm>
        <a:off x="765914" y="1943043"/>
        <a:ext cx="4320000" cy="648000"/>
      </dsp:txXfrm>
    </dsp:sp>
    <dsp:sp modelId="{E79297CA-1550-4116-AECF-D46E2F3DB59C}">
      <dsp:nvSpPr>
        <dsp:cNvPr id="0" name=""/>
        <dsp:cNvSpPr/>
      </dsp:nvSpPr>
      <dsp:spPr>
        <a:xfrm>
          <a:off x="765914" y="2663925"/>
          <a:ext cx="4320000" cy="12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Generated ballgown files</a:t>
          </a:r>
        </a:p>
      </dsp:txBody>
      <dsp:txXfrm>
        <a:off x="765914" y="2663925"/>
        <a:ext cx="4320000" cy="1254533"/>
      </dsp:txXfrm>
    </dsp:sp>
    <dsp:sp modelId="{C12B7771-7C51-4EC5-84C7-5F0E2FED56DF}">
      <dsp:nvSpPr>
        <dsp:cNvPr id="0" name=""/>
        <dsp:cNvSpPr/>
      </dsp:nvSpPr>
      <dsp:spPr>
        <a:xfrm>
          <a:off x="7245914" y="27434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0EFEE-8998-4DAB-9160-9F86EF9D9A96}">
      <dsp:nvSpPr>
        <dsp:cNvPr id="0" name=""/>
        <dsp:cNvSpPr/>
      </dsp:nvSpPr>
      <dsp:spPr>
        <a:xfrm>
          <a:off x="5841914" y="194304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R-Studio</a:t>
          </a:r>
        </a:p>
      </dsp:txBody>
      <dsp:txXfrm>
        <a:off x="5841914" y="1943043"/>
        <a:ext cx="4320000" cy="648000"/>
      </dsp:txXfrm>
    </dsp:sp>
    <dsp:sp modelId="{11540BDE-FD0A-4588-837A-986E75A44F8D}">
      <dsp:nvSpPr>
        <dsp:cNvPr id="0" name=""/>
        <dsp:cNvSpPr/>
      </dsp:nvSpPr>
      <dsp:spPr>
        <a:xfrm>
          <a:off x="5841914" y="2663925"/>
          <a:ext cx="4320000" cy="125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Used files generated through terminal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Produced multiple visualizations to help interpret/analyze the data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Tables and Graphs </a:t>
          </a:r>
        </a:p>
      </dsp:txBody>
      <dsp:txXfrm>
        <a:off x="5841914" y="2663925"/>
        <a:ext cx="4320000" cy="1254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1T18:06:22.2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9,'61'-3,"-1"1,5 0,1 0,-2 2,0 0,3 0,-2 0,-12 0,-3 0,41 0,-5 0,-6 0,8 3,-17 0,-17-1,-16 3,-7-3,3 1,12-2,13-1,3 0,2 0,-8 0,-7 0,-10 0,-11-1,-13 0,-7-1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1T18:06:24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0,'70'0,"2"0,1 0,-12 0,-20 0,-16 0,-4 0,10 0,21 0,24 0,19 0,-44 0,-1 0,46 0,-20 1,-24 1,-18 1,-16 1,-6-1,4 2,7 1,8 1,9 2,4 2,-6-3,-2-2,-19-4,-7-2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FD45-F850-D10F-C2A4-61077F0B5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96AC0-5837-E99D-8F1A-A2D9398F9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44BA-BD3F-2B8D-F7BD-4BE48B76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10F10-8B91-7775-5E9B-45BDBEC1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2C68B-126A-FD83-FE3C-3ED6E9F0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6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4414-DD24-838E-1688-AC453148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A1AF5-541E-AE5A-16E4-693C997D0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0498-3E65-34B7-169C-AB4A16E3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D7E9-27D7-7F41-4113-54A4B07B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FCF9B-CCFA-718E-97DE-3434DE4D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5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8B38F-2CC0-D403-A773-DD587B1A7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6AF87-24F6-7EDC-D5BD-C2B0C05E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C0EF5-9DB9-CED5-663D-880AAE78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ACB3-C37B-BEA4-13E8-891139AD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122D-66BD-F26B-EA26-289CF62B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9619-8D1A-BBDA-3FFD-282E6D3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CB9B-D36F-03B9-824D-D0A077914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3A914-CE13-CEEB-CF77-1BBF8EA5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737B-CB26-5F03-C5F2-3E8DAE38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32DB-8EE5-6484-F226-FD028559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6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2E3B-6881-D83A-4670-E268E8F7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01B6-E82F-274A-CC6A-18BB2659B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68E6-607A-F31D-9ECA-6FD4B4FE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24661-61CC-1CF6-6C10-EC344B72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0B419-2AEB-835F-F2A2-02A078C2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5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6A3C-D9E7-59F6-07BA-40013067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377C-288B-BAAC-F436-9672B09CA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A7307-2FFF-BF27-2056-82D46F328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6AB17-1DC4-13C8-D746-F3E801C3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29EBD-8274-FA86-4344-EA068E35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2A56A-E6F2-9D7F-94AF-CB3927FD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CE5B-D71D-2045-3E67-CDD5C35A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BC4A8-D52B-B677-B05F-BBB9E94D4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39BC5-EDAD-FD0B-F272-87104EB38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B3799-CCE0-3184-4228-FA1D1AD64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A1D56-EF78-F348-1671-8846D1FC1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15BF7-AF0B-88A9-B1C4-5A9E49ED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EAA07-3C2B-9DCA-55AB-BD60F459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31DBE-32A3-6EFC-88CD-8A6F25EB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1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0491-B7FA-8772-C787-DEB06A38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9D857-F49A-130F-FFCD-7E0DA5CA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F92B-E770-8054-4D68-FA4F7AB9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CD905-EDFC-7ECE-83C1-5997D72E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53255-EB28-E566-55A5-9DA4BCB1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ADC72-F5EA-6CBA-DD77-47A3F277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1466A-E6A1-8D10-BCBD-5C14D125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C80E-7CA3-9217-1783-4783812B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7E08-6A34-CADC-0089-CB43805C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5B3A8-2E1E-C16D-E289-D2739AE02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F6C9C-784A-D5EB-59CC-5F7B9776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693E7-00B2-397A-B347-5C11077A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43E53-F37A-342A-E81C-E3D83527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3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11E-FEE0-5B13-0555-619B9671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DABF7-4BA7-1588-3420-A69C12D12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6B000-D7A2-66F9-D237-5F057A49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962BE-954A-CC84-5466-C3F5340F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6B365-7EC7-23B4-BC36-D7132955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73F5D-BA92-165E-7398-E40E5F47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509D9-1843-BD15-4578-45769CA8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47012-E9BD-ECA2-0764-5922AC275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52811-7F9A-B1CD-28DF-49DB7D0E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5924B-F0AD-434A-96EC-3F8E02A85E8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8D12-2479-E707-3392-94D3E2285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E946D-55F8-EEC7-D205-FE95E1616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E1F9EA-8519-4B47-B3A8-B1EFAE74F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uturistic DNA helix in black background">
            <a:extLst>
              <a:ext uri="{FF2B5EF4-FFF2-40B4-BE49-F238E27FC236}">
                <a16:creationId xmlns:a16="http://schemas.microsoft.com/office/drawing/2014/main" id="{18E99DDF-A51F-A988-33AA-48D84F01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DDACB-D34E-71A9-B5A3-0CDBB990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Transcriptome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62771-A00A-8DF8-6F31-3F9E3A6E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Gilberto Gonzalez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5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3D1A0-CE1F-3795-E721-A96EAC3C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 dirty="0"/>
              <a:t>Conclusion </a:t>
            </a:r>
          </a:p>
        </p:txBody>
      </p:sp>
      <p:pic>
        <p:nvPicPr>
          <p:cNvPr id="9" name="Picture 8" descr="Brood of hens walking in chicken coop enclosed by planks and chicken wire">
            <a:extLst>
              <a:ext uri="{FF2B5EF4-FFF2-40B4-BE49-F238E27FC236}">
                <a16:creationId xmlns:a16="http://schemas.microsoft.com/office/drawing/2014/main" id="{BAB3EFFD-88A1-8072-E543-F3121531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8" b="2715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869D-4F5A-5637-B12A-3830EA845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864494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Gene expression in the </a:t>
            </a:r>
            <a:r>
              <a:rPr lang="en-US" sz="2200" b="0" i="0" u="none" strike="noStrike" dirty="0">
                <a:effectLst/>
                <a:highlight>
                  <a:srgbClr val="FFFFFF"/>
                </a:highlight>
              </a:rPr>
              <a:t>jejunum and ileum tissue at different times after the use of probiotics did not change significantly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9718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8C733-0E09-DE22-AC7F-418D15B3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1AC18-E29A-8B63-8370-E10FBB636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" y="2785106"/>
            <a:ext cx="4670097" cy="3569997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To investigate the gene expression of broiler jejunum and ileum tissues at different time stages under probiotic treatment.</a:t>
            </a:r>
          </a:p>
          <a:p>
            <a:endParaRPr lang="en-US" sz="2200" dirty="0"/>
          </a:p>
          <a:p>
            <a:r>
              <a:rPr lang="en-US" sz="2200" dirty="0"/>
              <a:t>Transcriptome of a Chicken </a:t>
            </a:r>
          </a:p>
          <a:p>
            <a:endParaRPr lang="en-US" sz="2200" dirty="0"/>
          </a:p>
          <a:p>
            <a:r>
              <a:rPr lang="en-US" sz="2200" dirty="0"/>
              <a:t>21 days after use of probiotics (two replicates) </a:t>
            </a:r>
          </a:p>
          <a:p>
            <a:endParaRPr lang="en-US" sz="2200" dirty="0"/>
          </a:p>
          <a:p>
            <a:r>
              <a:rPr lang="en-US" sz="2200" dirty="0"/>
              <a:t>35 days after use of probiotics (two replicates) </a:t>
            </a:r>
          </a:p>
        </p:txBody>
      </p:sp>
      <p:pic>
        <p:nvPicPr>
          <p:cNvPr id="5" name="Picture 4" descr="Chickens roaming on grass">
            <a:extLst>
              <a:ext uri="{FF2B5EF4-FFF2-40B4-BE49-F238E27FC236}">
                <a16:creationId xmlns:a16="http://schemas.microsoft.com/office/drawing/2014/main" id="{DBBC8E0F-3E63-CF99-C153-B91B1406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24" r="867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29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D4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FD396-A385-0491-0983-61C3B7DA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Illium &amp; Jejunum Tissues</a:t>
            </a:r>
          </a:p>
        </p:txBody>
      </p:sp>
      <p:pic>
        <p:nvPicPr>
          <p:cNvPr id="2050" name="Picture 2" descr="A diagram of the internal organs&#10;&#10;Description automatically generated">
            <a:extLst>
              <a:ext uri="{FF2B5EF4-FFF2-40B4-BE49-F238E27FC236}">
                <a16:creationId xmlns:a16="http://schemas.microsoft.com/office/drawing/2014/main" id="{418F9ED1-7D93-0579-EFE3-08906379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374" y="961812"/>
            <a:ext cx="6574650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F5E13E-A949-C65D-98FB-5365258949AA}"/>
                  </a:ext>
                </a:extLst>
              </p14:cNvPr>
              <p14:cNvContentPartPr/>
              <p14:nvPr/>
            </p14:nvContentPartPr>
            <p14:xfrm>
              <a:off x="7813800" y="5793192"/>
              <a:ext cx="581040" cy="7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F5E13E-A949-C65D-98FB-536525894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9800" y="5685192"/>
                <a:ext cx="688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FB8169-ED95-97BD-855C-1F40F5F6C473}"/>
                  </a:ext>
                </a:extLst>
              </p14:cNvPr>
              <p14:cNvContentPartPr/>
              <p14:nvPr/>
            </p14:nvContentPartPr>
            <p14:xfrm>
              <a:off x="8786520" y="5790672"/>
              <a:ext cx="454320" cy="2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FB8169-ED95-97BD-855C-1F40F5F6C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2880" y="5682672"/>
                <a:ext cx="56196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39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5817B-3C41-E537-4F5F-57D2599D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Methods/Programs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D36C53-B2BB-D9CF-B90D-86EBC23C71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393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8E82CE43-EE30-F063-6038-69DCDAACC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626" y="2499769"/>
            <a:ext cx="2947531" cy="16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8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55B20-0D65-3B0B-F01E-94FFC6A4CA2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Most genes have few transcripts but also high frequency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graph of a number of genes&#10;&#10;Description automatically generated">
            <a:extLst>
              <a:ext uri="{FF2B5EF4-FFF2-40B4-BE49-F238E27FC236}">
                <a16:creationId xmlns:a16="http://schemas.microsoft.com/office/drawing/2014/main" id="{DC9E5278-A869-CE3A-E96E-3B7910726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" t="2891" r="1"/>
          <a:stretch/>
        </p:blipFill>
        <p:spPr>
          <a:xfrm>
            <a:off x="4654296" y="1336931"/>
            <a:ext cx="6903720" cy="418413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F846E1DB-02BC-8916-9706-640679F3B5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09088"/>
            <a:ext cx="4041648" cy="97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DB5E-89DD-E885-0CB3-3D9E3F7F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41" y="809815"/>
            <a:ext cx="4812369" cy="768731"/>
          </a:xfrm>
        </p:spPr>
        <p:txBody>
          <a:bodyPr>
            <a:noAutofit/>
          </a:bodyPr>
          <a:lstStyle/>
          <a:p>
            <a:r>
              <a:rPr lang="en-US" sz="2000" b="1" dirty="0"/>
              <a:t>Day 21 after use of probiotics (Rep 1 vs 2)</a:t>
            </a:r>
          </a:p>
        </p:txBody>
      </p:sp>
      <p:pic>
        <p:nvPicPr>
          <p:cNvPr id="7" name="Picture 6" descr="A graph of a graph of a number of expressions&#10;&#10;Description automatically generated with medium confidence">
            <a:extLst>
              <a:ext uri="{FF2B5EF4-FFF2-40B4-BE49-F238E27FC236}">
                <a16:creationId xmlns:a16="http://schemas.microsoft.com/office/drawing/2014/main" id="{813C364C-6E03-28A5-1511-4A36912F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" y="1578546"/>
            <a:ext cx="5371690" cy="3409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31B76-9BE4-E662-28D6-3FD1AF5D87FC}"/>
              </a:ext>
            </a:extLst>
          </p:cNvPr>
          <p:cNvSpPr txBox="1"/>
          <p:nvPr/>
        </p:nvSpPr>
        <p:spPr>
          <a:xfrm>
            <a:off x="1115100" y="5380672"/>
            <a:ext cx="367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correlation between the Replicates 1 &amp; 2 of Day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graph of a number of expressions&#10;&#10;Description automatically generated with medium confidence">
            <a:extLst>
              <a:ext uri="{FF2B5EF4-FFF2-40B4-BE49-F238E27FC236}">
                <a16:creationId xmlns:a16="http://schemas.microsoft.com/office/drawing/2014/main" id="{0D7D99AB-BE62-64A1-FEBF-4096D637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48" y="1578546"/>
            <a:ext cx="5447202" cy="3409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E17B78-135B-1386-0537-43EBB042C568}"/>
              </a:ext>
            </a:extLst>
          </p:cNvPr>
          <p:cNvSpPr txBox="1"/>
          <p:nvPr/>
        </p:nvSpPr>
        <p:spPr>
          <a:xfrm>
            <a:off x="7093743" y="100951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Day 35 after use of probiotics (Rep 1 vs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569A5-8413-F1A7-57A7-8C761EF8C3CA}"/>
              </a:ext>
            </a:extLst>
          </p:cNvPr>
          <p:cNvSpPr txBox="1"/>
          <p:nvPr/>
        </p:nvSpPr>
        <p:spPr>
          <a:xfrm>
            <a:off x="6803327" y="5380672"/>
            <a:ext cx="367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high correlation between the Replicates 1 &amp; 2 of Day 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27C15-1AB0-FB75-FF37-1DCB3BA6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" y="1312854"/>
            <a:ext cx="5090242" cy="10280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Day21 vs. Day35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AB9C5-11C3-F340-1931-FD1966168B7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Gene expression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0 = genes expression is the same on both day 21 &amp; 35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Right of dashed line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Gene expression is &gt;4 increase on day 21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Left of dashed line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gene expression is &gt;4 decreased on day 21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Most gene expression is close to 0 meaning the gene expression is relatively the same on day 21 &amp; day35</a:t>
            </a:r>
          </a:p>
        </p:txBody>
      </p:sp>
      <p:pic>
        <p:nvPicPr>
          <p:cNvPr id="5" name="Picture 4" descr="A graph of different expressions&#10;&#10;Description automatically generated">
            <a:extLst>
              <a:ext uri="{FF2B5EF4-FFF2-40B4-BE49-F238E27FC236}">
                <a16:creationId xmlns:a16="http://schemas.microsoft.com/office/drawing/2014/main" id="{02508EB3-D5F3-E038-12BC-95B2A76D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322" y="1297476"/>
            <a:ext cx="6903720" cy="42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0EA7-6731-E319-8EC4-1B46FC33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93" y="726089"/>
            <a:ext cx="4770120" cy="643066"/>
          </a:xfrm>
        </p:spPr>
        <p:txBody>
          <a:bodyPr>
            <a:normAutofit/>
          </a:bodyPr>
          <a:lstStyle/>
          <a:p>
            <a:r>
              <a:rPr lang="en-US" sz="2800" b="1" dirty="0"/>
              <a:t>Day 21 vs. 35 gene expression</a:t>
            </a:r>
          </a:p>
        </p:txBody>
      </p:sp>
      <p:pic>
        <p:nvPicPr>
          <p:cNvPr id="5" name="Content Placeholder 4" descr="A graph of 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39BC703-165D-B10E-60C1-3F6CBC9C9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97" y="1459040"/>
            <a:ext cx="6960078" cy="4351338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A71D2-4DBD-5D57-8B98-A59105CC5769}"/>
              </a:ext>
            </a:extLst>
          </p:cNvPr>
          <p:cNvSpPr txBox="1"/>
          <p:nvPr/>
        </p:nvSpPr>
        <p:spPr>
          <a:xfrm>
            <a:off x="7729728" y="2166176"/>
            <a:ext cx="3364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total gene expression highlighting differentially expressed genes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significant genes are being expressed both 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2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4051-0FFD-1055-B827-F8573E7A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354568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Expression of the MSTRG.3.2 gene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57AC4-B9B6-4CF3-4406-FDF2B4429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736" r="3029" b="1879"/>
          <a:stretch/>
        </p:blipFill>
        <p:spPr>
          <a:xfrm>
            <a:off x="838200" y="1328928"/>
            <a:ext cx="7354824" cy="4194047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68F96-3C08-7CD4-DB01-5241440530AD}"/>
              </a:ext>
            </a:extLst>
          </p:cNvPr>
          <p:cNvSpPr txBox="1"/>
          <p:nvPr/>
        </p:nvSpPr>
        <p:spPr>
          <a:xfrm>
            <a:off x="8510016" y="2353056"/>
            <a:ext cx="3243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gene is expressed at a higher rate at 35 days after use of probiotics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of this gene in day 21 is very broad and it seems to narrow down by day 35</a:t>
            </a:r>
          </a:p>
        </p:txBody>
      </p:sp>
    </p:spTree>
    <p:extLst>
      <p:ext uri="{BB962C8B-B14F-4D97-AF65-F5344CB8AC3E}">
        <p14:creationId xmlns:p14="http://schemas.microsoft.com/office/powerpoint/2010/main" val="139229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292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Transcriptome Analysis</vt:lpstr>
      <vt:lpstr>Introduction</vt:lpstr>
      <vt:lpstr>Illium &amp; Jejunum Tissues</vt:lpstr>
      <vt:lpstr>Methods/Programs used</vt:lpstr>
      <vt:lpstr>PowerPoint Presentation</vt:lpstr>
      <vt:lpstr>Day 21 after use of probiotics (Rep 1 vs 2)</vt:lpstr>
      <vt:lpstr>Day21 vs. Day35</vt:lpstr>
      <vt:lpstr>Day 21 vs. 35 gene expression</vt:lpstr>
      <vt:lpstr>Expression of the MSTRG.3.2 gene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Gilberto Gonzalez-Robles</dc:creator>
  <cp:lastModifiedBy>Gilberto Gonzalez-Robles</cp:lastModifiedBy>
  <cp:revision>2</cp:revision>
  <dcterms:created xsi:type="dcterms:W3CDTF">2024-05-19T19:07:57Z</dcterms:created>
  <dcterms:modified xsi:type="dcterms:W3CDTF">2024-05-21T19:09:17Z</dcterms:modified>
</cp:coreProperties>
</file>